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2B2B2B"/>
                </a:solidFill>
                <a:latin typeface="Calibri"/>
              </a:defRPr>
            </a:pPr>
            <a:r>
              <a:rPr sz="1200" b="0" i="0" u="none" strike="noStrike">
                <a:solidFill>
                  <a:srgbClr val="2B2B2B"/>
                </a:solidFill>
                <a:latin typeface="Calibri"/>
              </a:rPr>
              <a:t>Sample required per arm, by minimum detectable effect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Sample per arm</c:v>
                </c:pt>
              </c:strCache>
            </c:strRef>
          </c:tx>
          <c:spPr>
            <a:solidFill>
              <a:srgbClr val="2C5F2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50" u="none">
                    <a:solidFill>
                      <a:srgbClr val="55605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C5F2D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2C5F2D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58CC0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97BC62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97BC62"/>
              </a:solidFill>
              <a:effectLst/>
            </c:spPr>
          </c:dPt>
          <c:cat>
            <c:multiLvlStrRef>
              <c:f>Sheet1!$A$2:$A$6</c:f>
              <c:multiLvlStrCache>
                <c:ptCount val="5"/>
                <c:lvl>
                  <c:pt idx="0">
                    <c:v>1.0% rel</c:v>
                  </c:pt>
                  <c:pt idx="1">
                    <c:v>1.5% rel</c:v>
                  </c:pt>
                  <c:pt idx="2">
                    <c:v>2.0% rel</c:v>
                  </c:pt>
                  <c:pt idx="3">
                    <c:v>3.0% rel</c:v>
                  </c:pt>
                  <c:pt idx="4">
                    <c:v>4.0% rel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676404</c:v>
                </c:pt>
                <c:pt idx="1">
                  <c:v>301157</c:v>
                </c:pt>
                <c:pt idx="2">
                  <c:v>169700</c:v>
                </c:pt>
                <c:pt idx="3">
                  <c:v>75686</c:v>
                </c:pt>
                <c:pt idx="4">
                  <c:v>42721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50" u="none">
                  <a:solidFill>
                    <a:srgbClr val="55605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E7B6E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majorGridlines>
          <c:spPr>
            <a:ln w="12700" cap="flat">
              <a:solidFill>
                <a:srgbClr val="EAEF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AA79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Framing: this is not "let's shorten onboarding." It is applying Duolingo's own most successful design principle to the one part of the funnel it was never applied 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Pre-committing rules is the difference between an experiment and a search for a favourable slice.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high-likelihood risks, but two Meds are structural and get engineering gates rather than monitoring.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decision value, not on the expected win. That is what gets experiments approved.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asymmetry is the whole pitch. Nobody argues the principle. It just was never carried across.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Pre-empt the obvious objection: "just cut the screens." No — they do work. That is why we measure.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the way this loses before anyone else does. It buys credibility and it is what the guardrail slide pays off.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left to right. The only structural difference in T1 is where the line of first value sits.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someone tries to cut the deck to two arms to save sample, this slide is the answer.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notification guardrail is the one that will actually decide this test. Say so out 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Sensitivity of 1.7% sits comfortably inside the 2–4% band where Duolingo onboarding tests have historically landed.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Novelty effects do not apply here — new installs have no prior experience of the control flow to be disrupted by. Worth saying; it is a real advantage of testing onboarding.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38160" y="1051560"/>
            <a:ext cx="3383280" cy="4754880"/>
          </a:xfrm>
          <a:prstGeom prst="roundRect">
            <a:avLst>
              <a:gd name="adj" fmla="val 7568"/>
            </a:avLst>
          </a:prstGeom>
          <a:solidFill>
            <a:srgbClr val="234923"/>
          </a:solidFill>
          <a:ln w="19050">
            <a:solidFill>
              <a:srgbClr val="2F5C2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138160" y="1234440"/>
            <a:ext cx="3383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58CC0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8138160" y="199339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80" kern="0" dirty="0">
                <a:solidFill>
                  <a:srgbClr val="7E9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ARMS · EQUAL ALLOCATION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458200" y="2633472"/>
            <a:ext cx="173736" cy="173736"/>
          </a:xfrm>
          <a:prstGeom prst="ellipse">
            <a:avLst/>
          </a:prstGeom>
          <a:solidFill>
            <a:srgbClr val="9E9E9E"/>
          </a:solidFill>
          <a:ln w="12700">
            <a:solidFill>
              <a:srgbClr val="9E9E9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96528" y="252374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796528" y="279806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screens before value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458200" y="3639312"/>
            <a:ext cx="173736" cy="173736"/>
          </a:xfrm>
          <a:prstGeom prst="ellipse">
            <a:avLst/>
          </a:prstGeom>
          <a:solidFill>
            <a:srgbClr val="58CC02"/>
          </a:solidFill>
          <a:ln w="12700">
            <a:solidFill>
              <a:srgbClr val="58CC0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796528" y="352958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 · Lesson-First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796528" y="380390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screens before value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458200" y="4645152"/>
            <a:ext cx="173736" cy="173736"/>
          </a:xfrm>
          <a:prstGeom prst="ellipse">
            <a:avLst/>
          </a:prstGeom>
          <a:solidFill>
            <a:srgbClr val="1CB0F6"/>
          </a:solidFill>
          <a:ln w="12700">
            <a:solidFill>
              <a:srgbClr val="1CB0F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96528" y="453542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 · Compressed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796528" y="480974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screens before value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77240" y="141732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6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 DESIGN · ONB-2026-14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77240" y="1828800"/>
            <a:ext cx="7040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Lesson-First</a:t>
            </a:r>
            <a:endParaRPr lang="en-US" sz="5200" dirty="0"/>
          </a:p>
          <a:p>
            <a:pPr indent="0" marL="0">
              <a:lnSpc>
                <a:spcPts val="52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Onboarding</a:t>
            </a:r>
            <a:endParaRPr lang="en-US" sz="5200" dirty="0"/>
          </a:p>
        </p:txBody>
      </p:sp>
      <p:sp>
        <p:nvSpPr>
          <p:cNvPr id="16" name="Text 14"/>
          <p:cNvSpPr/>
          <p:nvPr/>
        </p:nvSpPr>
        <p:spPr>
          <a:xfrm>
            <a:off x="777240" y="3703320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C9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Duolingo moved the sign-up wall behind the first lesson and gained ~20% DAU. It never moved the questionnaire.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77240" y="4800600"/>
            <a:ext cx="6858000" cy="658368"/>
          </a:xfrm>
          <a:prstGeom prst="roundRect">
            <a:avLst>
              <a:gd name="adj" fmla="val 13889"/>
            </a:avLst>
          </a:prstGeom>
          <a:solidFill>
            <a:srgbClr val="234923"/>
          </a:solidFill>
          <a:ln w="12700">
            <a:solidFill>
              <a:srgbClr val="3A6B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4800600"/>
            <a:ext cx="6492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the largest remaining block of pre-value friction in the funnel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77240" y="58978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E9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Aditya  ·  Growth / Onboarding  ·  August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PRE-COMMITTED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rules, agreed before launch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down now so the readout is a lookup, not a negotiation.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10881360" cy="603504"/>
          </a:xfrm>
          <a:prstGeom prst="roundRect">
            <a:avLst>
              <a:gd name="adj" fmla="val 10606"/>
            </a:avLst>
          </a:prstGeom>
          <a:solidFill>
            <a:srgbClr val="FFFFFF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965960"/>
            <a:ext cx="44805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D7 ≥ +1.7% rel, p &lt; 0.025, guardrails pass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532120" y="2112264"/>
            <a:ext cx="1417320" cy="310896"/>
          </a:xfrm>
          <a:prstGeom prst="roundRect">
            <a:avLst>
              <a:gd name="adj" fmla="val 50000"/>
            </a:avLst>
          </a:prstGeom>
          <a:solidFill>
            <a:srgbClr val="58CC02"/>
          </a:solidFill>
          <a:ln w="12700">
            <a:solidFill>
              <a:srgbClr val="58CC0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532120" y="2112264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178040" y="1965960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Ramp 10 → 50 → 100% over two weeks, 1% holdback for 90 days.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2660904"/>
            <a:ext cx="10881360" cy="603504"/>
          </a:xfrm>
          <a:prstGeom prst="roundRect">
            <a:avLst>
              <a:gd name="adj" fmla="val 10606"/>
            </a:avLst>
          </a:prstGeom>
          <a:solidFill>
            <a:srgbClr val="F7F9F6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2660904"/>
            <a:ext cx="44805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D7 positive, notification opt-in breaches −1.0%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532120" y="2807208"/>
            <a:ext cx="1417320" cy="310896"/>
          </a:xfrm>
          <a:prstGeom prst="roundRect">
            <a:avLst>
              <a:gd name="adj" fmla="val 50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532120" y="2807208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178040" y="2660904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to D14/D28. If the deficit compounds, re-frame the deferred prompt and re-test.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0080" y="3355848"/>
            <a:ext cx="10881360" cy="603504"/>
          </a:xfrm>
          <a:prstGeom prst="roundRect">
            <a:avLst>
              <a:gd name="adj" fmla="val 10606"/>
            </a:avLst>
          </a:prstGeom>
          <a:solidFill>
            <a:srgbClr val="FFFFFF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8680" y="3355848"/>
            <a:ext cx="44805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 ≈ T2, both positive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532120" y="3502152"/>
            <a:ext cx="1417320" cy="310896"/>
          </a:xfrm>
          <a:prstGeom prst="roundRect">
            <a:avLst>
              <a:gd name="adj" fmla="val 50000"/>
            </a:avLst>
          </a:prstGeom>
          <a:solidFill>
            <a:srgbClr val="1CB0F6"/>
          </a:solidFill>
          <a:ln w="12700">
            <a:solidFill>
              <a:srgbClr val="1CB0F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532120" y="3502152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T2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178040" y="3355848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outcome, materially lower cost.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40080" y="4050792"/>
            <a:ext cx="10881360" cy="603504"/>
          </a:xfrm>
          <a:prstGeom prst="roundRect">
            <a:avLst>
              <a:gd name="adj" fmla="val 10606"/>
            </a:avLst>
          </a:prstGeom>
          <a:solidFill>
            <a:srgbClr val="F7F9F6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4050792"/>
            <a:ext cx="44805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D7 flat (CI upper bound &lt; +1.7%)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532120" y="4197096"/>
            <a:ext cx="1417320" cy="310896"/>
          </a:xfrm>
          <a:prstGeom prst="roundRect">
            <a:avLst>
              <a:gd name="adj" fmla="val 50000"/>
            </a:avLst>
          </a:prstGeom>
          <a:solidFill>
            <a:srgbClr val="9E9E9E"/>
          </a:solidFill>
          <a:ln w="12700">
            <a:solidFill>
              <a:srgbClr val="9E9E9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532120" y="4197096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SHIP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178040" y="4050792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Intake friction is not the binding constraint. Move to the web→app handoff.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40080" y="4745736"/>
            <a:ext cx="10881360" cy="603504"/>
          </a:xfrm>
          <a:prstGeom prst="roundRect">
            <a:avLst>
              <a:gd name="adj" fmla="val 10606"/>
            </a:avLst>
          </a:prstGeom>
          <a:solidFill>
            <a:srgbClr val="FFFFFF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4745736"/>
            <a:ext cx="44805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D7 negative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532120" y="4892040"/>
            <a:ext cx="1417320" cy="310896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532120" y="4892040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KILL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178040" y="4745736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Pre-lesson personalization is load-bearing. A valuable negative.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40080" y="5440680"/>
            <a:ext cx="10881360" cy="603504"/>
          </a:xfrm>
          <a:prstGeom prst="roundRect">
            <a:avLst>
              <a:gd name="adj" fmla="val 10606"/>
            </a:avLst>
          </a:prstGeom>
          <a:solidFill>
            <a:srgbClr val="F7F9F6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68680" y="5440680"/>
            <a:ext cx="44805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Super-trial starts up, D7 down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5532120" y="5586984"/>
            <a:ext cx="1417320" cy="310896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532120" y="5586984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SHIP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7178040" y="5440680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over revenue. Non-negotiable.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9A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as absolute lift, relative lift, and 95% CI. The confidence interval — not the p-value — goes in the ship recommendation.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could go wrong, and what catches it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68680" y="1783080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806440" y="178308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406640" y="178308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2121408"/>
            <a:ext cx="1088136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2121408"/>
            <a:ext cx="4800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stitch drops bucket assignment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806440" y="2258568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806440" y="2258568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406640" y="2121408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Pre-launch QA gate; daily SRM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0080" y="2779776"/>
            <a:ext cx="10881360" cy="566928"/>
          </a:xfrm>
          <a:prstGeom prst="roundRect">
            <a:avLst>
              <a:gd name="adj" fmla="val 11290"/>
            </a:avLst>
          </a:prstGeom>
          <a:solidFill>
            <a:srgbClr val="F7F9F6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2779776"/>
            <a:ext cx="4800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 opt-in falls sharply in T1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806440" y="2916936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806440" y="2916936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406640" y="2779776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guardrail; prompt anchored to the streak just earned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3438144"/>
            <a:ext cx="1088136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438144"/>
            <a:ext cx="4800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Deferred screens interrupt the moment of success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806440" y="3575304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806440" y="3575304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406640" y="3438144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framing, skippable, re-prompted at lesson 3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0080" y="4096512"/>
            <a:ext cx="10881360" cy="566928"/>
          </a:xfrm>
          <a:prstGeom prst="roundRect">
            <a:avLst>
              <a:gd name="adj" fmla="val 11290"/>
            </a:avLst>
          </a:prstGeom>
          <a:solidFill>
            <a:srgbClr val="F7F9F6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8680" y="4096512"/>
            <a:ext cx="4800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mis-levelled without pre-lesson context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806440" y="4233672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806440" y="4233672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406640" y="4096512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Course-switch rate guardrail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40080" y="4754880"/>
            <a:ext cx="1088136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8680" y="4754880"/>
            <a:ext cx="4800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 with concurrent onboarding tests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806440" y="4892040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06440" y="4892040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406640" y="4754880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Mutually exclusive experiment layer for the surface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40080" y="5413248"/>
            <a:ext cx="10881360" cy="566928"/>
          </a:xfrm>
          <a:prstGeom prst="roundRect">
            <a:avLst>
              <a:gd name="adj" fmla="val 11290"/>
            </a:avLst>
          </a:prstGeom>
          <a:solidFill>
            <a:srgbClr val="F7F9F6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68680" y="5413248"/>
            <a:ext cx="4800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gain attracts lower-intent users who churn by D30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806440" y="5550408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806440" y="5550408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7406640" y="5413248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holdback; D28 read before declaring durability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3A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3152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6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09728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week of enrolment.</a:t>
            </a:r>
            <a:endParaRPr lang="en-US" sz="38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weeks to a durable answer.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822960" y="2788920"/>
            <a:ext cx="3346704" cy="1920240"/>
          </a:xfrm>
          <a:prstGeom prst="roundRect">
            <a:avLst>
              <a:gd name="adj" fmla="val 5714"/>
            </a:avLst>
          </a:prstGeom>
          <a:solidFill>
            <a:srgbClr val="234923"/>
          </a:solidFill>
          <a:ln w="15875">
            <a:solidFill>
              <a:srgbClr val="3A6B3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15568" y="3063240"/>
            <a:ext cx="182880" cy="182880"/>
          </a:xfrm>
          <a:prstGeom prst="ellipse">
            <a:avLst/>
          </a:prstGeom>
          <a:solidFill>
            <a:srgbClr val="58CC02"/>
          </a:solidFill>
          <a:ln w="12700">
            <a:solidFill>
              <a:srgbClr val="58CC0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444752" y="2980944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it wins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15568" y="3401568"/>
            <a:ext cx="2788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50"/>
              </a:lnSpc>
              <a:buNone/>
            </a:pPr>
            <a:r>
              <a:rPr lang="en-US" sz="1200" dirty="0">
                <a:solidFill>
                  <a:srgbClr val="C9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principle that transfers to every remaining pre-value ask in the product — not just three screens.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407408" y="2788920"/>
            <a:ext cx="3346704" cy="1920240"/>
          </a:xfrm>
          <a:prstGeom prst="roundRect">
            <a:avLst>
              <a:gd name="adj" fmla="val 5714"/>
            </a:avLst>
          </a:prstGeom>
          <a:solidFill>
            <a:srgbClr val="234923"/>
          </a:solidFill>
          <a:ln w="15875">
            <a:solidFill>
              <a:srgbClr val="3A6B3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00016" y="3063240"/>
            <a:ext cx="182880" cy="182880"/>
          </a:xfrm>
          <a:prstGeom prst="ellipse">
            <a:avLst/>
          </a:prstGeom>
          <a:solidFill>
            <a:srgbClr val="1CB0F6"/>
          </a:solidFill>
          <a:ln w="12700">
            <a:solidFill>
              <a:srgbClr val="1CB0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2980944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it splits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00016" y="3401568"/>
            <a:ext cx="2788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50"/>
              </a:lnSpc>
              <a:buNone/>
            </a:pPr>
            <a:r>
              <a:rPr lang="en-US" sz="1200" dirty="0">
                <a:solidFill>
                  <a:srgbClr val="C9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learn whether the driver is sequence or friction, and ship the cheaper of the two.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991856" y="2788920"/>
            <a:ext cx="3346704" cy="1920240"/>
          </a:xfrm>
          <a:prstGeom prst="roundRect">
            <a:avLst>
              <a:gd name="adj" fmla="val 5714"/>
            </a:avLst>
          </a:prstGeom>
          <a:solidFill>
            <a:srgbClr val="234923"/>
          </a:solidFill>
          <a:ln w="15875">
            <a:solidFill>
              <a:srgbClr val="3A6B3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84464" y="3063240"/>
            <a:ext cx="182880" cy="182880"/>
          </a:xfrm>
          <a:prstGeom prst="ellipse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13648" y="2980944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it loses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84464" y="3401568"/>
            <a:ext cx="2788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50"/>
              </a:lnSpc>
              <a:buNone/>
            </a:pPr>
            <a:r>
              <a:rPr lang="en-US" sz="1200" dirty="0">
                <a:solidFill>
                  <a:srgbClr val="C9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establish that pre-lesson personalization is load-bearing, and stop relitigating it.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22960" y="5029200"/>
            <a:ext cx="10515600" cy="841248"/>
          </a:xfrm>
          <a:prstGeom prst="roundRect">
            <a:avLst>
              <a:gd name="adj" fmla="val 10870"/>
            </a:avLst>
          </a:prstGeom>
          <a:solidFill>
            <a:srgbClr val="58CC02"/>
          </a:solidFill>
          <a:ln w="12700">
            <a:solidFill>
              <a:srgbClr val="58CC0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5029200"/>
            <a:ext cx="10515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330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There is no version of this experiment where we come away without a decision.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22960" y="605332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F8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ONB-2026-14  ·  Portfolio case study  ·  Baselines and guardrail thresholds are modelled assumptions; public figures sourced in the design doc.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OBSERVATION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principle that was only half-applied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of these ask a brand-new user for commitment. Only one of them was ever moved behind first value.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257800" cy="2331720"/>
          </a:xfrm>
          <a:prstGeom prst="roundRect">
            <a:avLst>
              <a:gd name="adj" fmla="val 3922"/>
            </a:avLst>
          </a:prstGeom>
          <a:solidFill>
            <a:srgbClr val="F1F7EC"/>
          </a:solidFill>
          <a:ln w="15875">
            <a:solidFill>
              <a:srgbClr val="C9E3B4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14400" y="2084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481328" y="21031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Sign-up wall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481328" y="248716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Moved behind lesson 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2926080"/>
            <a:ext cx="4709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~+20% DAU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914400" y="3566160"/>
            <a:ext cx="4709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Tested. Shipped. The most cited result in every Duolingo teardown.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1874520"/>
            <a:ext cx="5257800" cy="2331720"/>
          </a:xfrm>
          <a:prstGeom prst="roundRect">
            <a:avLst>
              <a:gd name="adj" fmla="val 3922"/>
            </a:avLst>
          </a:prstGeom>
          <a:solidFill>
            <a:srgbClr val="FDF3F1"/>
          </a:solidFill>
          <a:ln w="15875">
            <a:solidFill>
              <a:srgbClr val="F0CFC8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537960" y="2084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104888" y="21031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Intake questionnaire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7104888" y="248716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entirely pre-lesson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37960" y="2926080"/>
            <a:ext cx="4709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~15 screens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6537960" y="3566160"/>
            <a:ext cx="4709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commitment asks answered before the user has completed a single exercise.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4526280"/>
            <a:ext cx="10881360" cy="1600200"/>
          </a:xfrm>
          <a:prstGeom prst="roundRect">
            <a:avLst>
              <a:gd name="adj" fmla="val 5714"/>
            </a:avLst>
          </a:prstGeom>
          <a:solidFill>
            <a:srgbClr val="1B3A1B"/>
          </a:solidFill>
          <a:ln w="15875">
            <a:solidFill>
              <a:srgbClr val="1B3A1B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960120" y="47091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6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the open question is: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60120" y="5010912"/>
            <a:ext cx="10241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delivering value before asking for commitment was worth 20% DAU on the account wall, what is it worth on the six screens still standing in front of it?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9A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First Round Review, Taplytics (delayed sign-up); Tasu.ai / Mobbin flow captures (screen count).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TENSION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Those screens are not pure friction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one produces a retention asset with a measured value. Cutting them has a real cost — which is why this needs a test, not an opinion.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502152" cy="2148840"/>
          </a:xfrm>
          <a:prstGeom prst="roundRect">
            <a:avLst>
              <a:gd name="adj" fmla="val 4255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2212848"/>
            <a:ext cx="566928" cy="566928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2128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600200" y="230428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Daily goal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9260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commitment device. Users who state a pace have something to fall short of.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37124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0AC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isolated public result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25112" y="1965960"/>
            <a:ext cx="3502152" cy="2148840"/>
          </a:xfrm>
          <a:prstGeom prst="roundRect">
            <a:avLst>
              <a:gd name="adj" fmla="val 4255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99432" y="2212848"/>
            <a:ext cx="566928" cy="566928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99432" y="22128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5285232" y="230428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Notification opt-in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99432" y="29260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Feeds the single most reliable re-engagement channel.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99432" y="37124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+5% DAU  in prior Duolingo tests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010144" y="1965960"/>
            <a:ext cx="3502152" cy="2148840"/>
          </a:xfrm>
          <a:prstGeom prst="roundRect">
            <a:avLst>
              <a:gd name="adj" fmla="val 4255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284464" y="2212848"/>
            <a:ext cx="566928" cy="566928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84464" y="22128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970264" y="230428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Stated motivation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84464" y="29260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Powers personalized coaching copy after the fact.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284464" y="37124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+7.2% D14  in prior Duolingo tests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40080" y="4434840"/>
            <a:ext cx="10881360" cy="1463040"/>
          </a:xfrm>
          <a:prstGeom prst="roundRect">
            <a:avLst>
              <a:gd name="adj" fmla="val 6250"/>
            </a:avLst>
          </a:prstGeom>
          <a:solidFill>
            <a:srgbClr val="FBF6E9"/>
          </a:solidFill>
          <a:ln w="15875">
            <a:solidFill>
              <a:srgbClr val="EBDBAE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1005840" y="4617720"/>
            <a:ext cx="10149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6B55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trade-off is genuinely un-guessable: stripping the intake may buy activation and pay for it in retention infrastructure. A senior team can argue this both ways with equal conviction — which is precisely the condition under which you run an experiment instead of a design review.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9A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results via Econsultancy write-up of Duolingo growth experiments.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3A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8580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6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4173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40" kern="0" dirty="0">
                <a:solidFill>
                  <a:srgbClr val="58CC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2331720" y="1325880"/>
            <a:ext cx="9006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move motivation, daily-goal and notification screens from before the first lesson to immediately after it,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22960" y="25603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40" kern="0" dirty="0">
                <a:solidFill>
                  <a:srgbClr val="58CC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331720" y="2468880"/>
            <a:ext cx="9006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Day-7 retention among new installs will increase,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22960" y="34290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40" kern="0" dirty="0">
                <a:solidFill>
                  <a:srgbClr val="58CC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331720" y="3337560"/>
            <a:ext cx="9006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DC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each pre-value screen imposes drop-off on a user who has not yet experienced the product — while the same questions, asked at the moment of completed progress, benefit from the endowed-progress effect.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22960" y="5166360"/>
            <a:ext cx="10515600" cy="1005840"/>
          </a:xfrm>
          <a:prstGeom prst="roundRect">
            <a:avLst>
              <a:gd name="adj" fmla="val 9091"/>
            </a:avLst>
          </a:prstGeom>
          <a:solidFill>
            <a:srgbClr val="234923"/>
          </a:solidFill>
          <a:ln w="15875">
            <a:solidFill>
              <a:srgbClr val="3A6B3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097280" y="5166360"/>
            <a:ext cx="9966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58CC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Falsifiable counter-hypothesis:  </a:t>
            </a:r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C9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deferred goal-setting and reminder prompts convert materially worse, and losing those two levers outweighs the activation gain by D14. The guardrails exist to catch exactly this.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arms, equal allocation, new installs only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02152" cy="4114800"/>
          </a:xfrm>
          <a:prstGeom prst="roundRect">
            <a:avLst>
              <a:gd name="adj" fmla="val 2611"/>
            </a:avLst>
          </a:prstGeom>
          <a:solidFill>
            <a:srgbClr val="FFFFFF"/>
          </a:solidFill>
          <a:ln w="15875">
            <a:solidFill>
              <a:srgbClr val="9E9E9E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011680"/>
            <a:ext cx="1170432" cy="274320"/>
          </a:xfrm>
          <a:prstGeom prst="roundRect">
            <a:avLst>
              <a:gd name="adj" fmla="val 50000"/>
            </a:avLst>
          </a:prstGeom>
          <a:solidFill>
            <a:srgbClr val="9E9E9E"/>
          </a:solidFill>
          <a:ln w="12700">
            <a:solidFill>
              <a:srgbClr val="9E9E9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011680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914400" y="2395728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Current flow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27889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pPr indent="0" marL="0">
              <a:buNone/>
            </a:pPr>
            <a:r>
              <a:rPr lang="en-US" sz="11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screens before first value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914400" y="3246120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3246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914400" y="3579876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357987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914400" y="3913632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91363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914400" y="4247388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51560" y="424738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914400" y="4581144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51560" y="458114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goal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914400" y="4914900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491490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Reminders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14400" y="5248656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FF3D1"/>
          </a:solidFill>
          <a:ln w="12700">
            <a:solidFill>
              <a:srgbClr val="E8C7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524865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A6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LESSON 1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914400" y="5582412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51560" y="558241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Sign-up wall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325112" y="1783080"/>
            <a:ext cx="3502152" cy="4114800"/>
          </a:xfrm>
          <a:prstGeom prst="roundRect">
            <a:avLst>
              <a:gd name="adj" fmla="val 2611"/>
            </a:avLst>
          </a:prstGeom>
          <a:solidFill>
            <a:srgbClr val="FFFFFF"/>
          </a:solidFill>
          <a:ln w="15875">
            <a:solidFill>
              <a:srgbClr val="58CC02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599432" y="2011680"/>
            <a:ext cx="1170432" cy="274320"/>
          </a:xfrm>
          <a:prstGeom prst="roundRect">
            <a:avLst>
              <a:gd name="adj" fmla="val 50000"/>
            </a:avLst>
          </a:prstGeom>
          <a:solidFill>
            <a:srgbClr val="58CC02"/>
          </a:solidFill>
          <a:ln w="12700">
            <a:solidFill>
              <a:srgbClr val="58CC0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99432" y="2011680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599432" y="2395728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Lesson-First</a:t>
            </a:r>
            <a:endParaRPr lang="en-US" sz="1900" dirty="0"/>
          </a:p>
        </p:txBody>
      </p:sp>
      <p:sp>
        <p:nvSpPr>
          <p:cNvPr id="29" name="Text 27"/>
          <p:cNvSpPr/>
          <p:nvPr/>
        </p:nvSpPr>
        <p:spPr>
          <a:xfrm>
            <a:off x="4599432" y="27889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pPr indent="0" marL="0">
              <a:buNone/>
            </a:pPr>
            <a:r>
              <a:rPr lang="en-US" sz="11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screens before first value</a:t>
            </a:r>
            <a:endParaRPr lang="en-US" sz="2200" dirty="0"/>
          </a:p>
        </p:txBody>
      </p:sp>
      <p:sp>
        <p:nvSpPr>
          <p:cNvPr id="30" name="Shape 28"/>
          <p:cNvSpPr/>
          <p:nvPr/>
        </p:nvSpPr>
        <p:spPr>
          <a:xfrm>
            <a:off x="4599432" y="3246120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36592" y="3246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599432" y="3579876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36592" y="357987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599432" y="3913632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FF3D1"/>
          </a:solidFill>
          <a:ln w="12700">
            <a:solidFill>
              <a:srgbClr val="E8C76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36592" y="391363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A6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LESSON 1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599432" y="4247388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EEF9E4"/>
          </a:solidFill>
          <a:ln w="12700">
            <a:solidFill>
              <a:srgbClr val="C4E5A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736592" y="424738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4599432" y="4581144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EEF9E4"/>
          </a:solidFill>
          <a:ln w="12700">
            <a:solidFill>
              <a:srgbClr val="C4E5A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736592" y="458114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goal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4599432" y="4914900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EEF9E4"/>
          </a:solidFill>
          <a:ln w="12700">
            <a:solidFill>
              <a:srgbClr val="C4E5A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736592" y="491490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Reminders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4599432" y="5248656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736592" y="524865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Sign-up wall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8010144" y="1783080"/>
            <a:ext cx="3502152" cy="4114800"/>
          </a:xfrm>
          <a:prstGeom prst="roundRect">
            <a:avLst>
              <a:gd name="adj" fmla="val 2611"/>
            </a:avLst>
          </a:prstGeom>
          <a:solidFill>
            <a:srgbClr val="FFFFFF"/>
          </a:solidFill>
          <a:ln w="15875">
            <a:solidFill>
              <a:srgbClr val="1CB0F6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8284464" y="2011680"/>
            <a:ext cx="1170432" cy="274320"/>
          </a:xfrm>
          <a:prstGeom prst="roundRect">
            <a:avLst>
              <a:gd name="adj" fmla="val 50000"/>
            </a:avLst>
          </a:prstGeom>
          <a:solidFill>
            <a:srgbClr val="1CB0F6"/>
          </a:solidFill>
          <a:ln w="12700">
            <a:solidFill>
              <a:srgbClr val="1CB0F6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284464" y="2011680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8284464" y="2395728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Compressed</a:t>
            </a:r>
            <a:endParaRPr lang="en-US" sz="1900" dirty="0"/>
          </a:p>
        </p:txBody>
      </p:sp>
      <p:sp>
        <p:nvSpPr>
          <p:cNvPr id="48" name="Text 46"/>
          <p:cNvSpPr/>
          <p:nvPr/>
        </p:nvSpPr>
        <p:spPr>
          <a:xfrm>
            <a:off x="8284464" y="27889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pPr indent="0" marL="0">
              <a:buNone/>
            </a:pPr>
            <a:r>
              <a:rPr lang="en-US" sz="11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screens before first value</a:t>
            </a:r>
            <a:endParaRPr lang="en-US" sz="2200" dirty="0"/>
          </a:p>
        </p:txBody>
      </p:sp>
      <p:sp>
        <p:nvSpPr>
          <p:cNvPr id="49" name="Shape 47"/>
          <p:cNvSpPr/>
          <p:nvPr/>
        </p:nvSpPr>
        <p:spPr>
          <a:xfrm>
            <a:off x="8284464" y="3246120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421624" y="3246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 + source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8284464" y="3579876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421624" y="357987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</a:t>
            </a:r>
            <a:endParaRPr lang="en-US" sz="1050" dirty="0"/>
          </a:p>
        </p:txBody>
      </p:sp>
      <p:sp>
        <p:nvSpPr>
          <p:cNvPr id="53" name="Shape 51"/>
          <p:cNvSpPr/>
          <p:nvPr/>
        </p:nvSpPr>
        <p:spPr>
          <a:xfrm>
            <a:off x="8284464" y="3913632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421624" y="391363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Motive+goal+notif</a:t>
            </a:r>
            <a:endParaRPr lang="en-US" sz="1050" dirty="0"/>
          </a:p>
        </p:txBody>
      </p:sp>
      <p:sp>
        <p:nvSpPr>
          <p:cNvPr id="55" name="Shape 53"/>
          <p:cNvSpPr/>
          <p:nvPr/>
        </p:nvSpPr>
        <p:spPr>
          <a:xfrm>
            <a:off x="8284464" y="4247388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FF3D1"/>
          </a:solidFill>
          <a:ln w="12700">
            <a:solidFill>
              <a:srgbClr val="E8C766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421624" y="424738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A6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LESSON 1</a:t>
            </a:r>
            <a:endParaRPr lang="en-US" sz="1050" dirty="0"/>
          </a:p>
        </p:txBody>
      </p:sp>
      <p:sp>
        <p:nvSpPr>
          <p:cNvPr id="57" name="Shape 55"/>
          <p:cNvSpPr/>
          <p:nvPr/>
        </p:nvSpPr>
        <p:spPr>
          <a:xfrm>
            <a:off x="8284464" y="4581144"/>
            <a:ext cx="2953512" cy="292608"/>
          </a:xfrm>
          <a:prstGeom prst="roundRect">
            <a:avLst>
              <a:gd name="adj" fmla="val 18750"/>
            </a:avLst>
          </a:prstGeom>
          <a:solidFill>
            <a:srgbClr val="F4F6F3"/>
          </a:solidFill>
          <a:ln w="12700">
            <a:solidFill>
              <a:srgbClr val="DCE4DA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421624" y="458114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60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Sign-up wall</a:t>
            </a:r>
            <a:endParaRPr lang="en-US" sz="1050" dirty="0"/>
          </a:p>
        </p:txBody>
      </p:sp>
      <p:sp>
        <p:nvSpPr>
          <p:cNvPr id="59" name="Text 57"/>
          <p:cNvSpPr/>
          <p:nvPr/>
        </p:nvSpPr>
        <p:spPr>
          <a:xfrm>
            <a:off x="8092440" y="5138928"/>
            <a:ext cx="32278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8C9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six questions as Control, same position — only the screen count changes.</a:t>
            </a:r>
            <a:endParaRPr lang="en-US" sz="1050" dirty="0"/>
          </a:p>
        </p:txBody>
      </p:sp>
      <p:sp>
        <p:nvSpPr>
          <p:cNvPr id="60" name="Text 58"/>
          <p:cNvSpPr/>
          <p:nvPr/>
        </p:nvSpPr>
        <p:spPr>
          <a:xfrm>
            <a:off x="640080" y="605332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first value moment      ● green = moved behind first value in T1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ARM PEOPLE WOULD CUT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T2 earns its sample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it, a T1 win is uninterpretable — sequence and screen count would be confounded. T2 holds sequence constant and varies only count.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1F7EC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2532888"/>
            <a:ext cx="256032" cy="256032"/>
          </a:xfrm>
          <a:prstGeom prst="ellipse">
            <a:avLst/>
          </a:prstGeom>
          <a:solidFill>
            <a:srgbClr val="58CC02"/>
          </a:solidFill>
          <a:ln w="12700">
            <a:solidFill>
              <a:srgbClr val="58CC0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53312" y="2295144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 wins · T2 flat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206240" y="2295144"/>
            <a:ext cx="2651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Mechanism is SEQUENCE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040880" y="2295144"/>
            <a:ext cx="4206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T1. The principle generalizes to every remaining pre-value ask in the product.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333756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ECF7FD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914400" y="3721608"/>
            <a:ext cx="256032" cy="256032"/>
          </a:xfrm>
          <a:prstGeom prst="ellipse">
            <a:avLst/>
          </a:prstGeom>
          <a:solidFill>
            <a:srgbClr val="1CB0F6"/>
          </a:solidFill>
          <a:ln w="12700">
            <a:solidFill>
              <a:srgbClr val="1CB0F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53312" y="3483864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 ≈ T2 · both win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206240" y="3483864"/>
            <a:ext cx="2651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Mechanism is SCREEN COUNT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040880" y="3483864"/>
            <a:ext cx="4206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T2. Same lift, a fraction of the engineering cost, no personalization re-plumbing.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0080" y="452628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4F6F3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914400" y="4910328"/>
            <a:ext cx="256032" cy="256032"/>
          </a:xfrm>
          <a:prstGeom prst="ellipse">
            <a:avLst/>
          </a:prstGeom>
          <a:solidFill>
            <a:srgbClr val="9E9E9E"/>
          </a:solidFill>
          <a:ln w="12700">
            <a:solidFill>
              <a:srgbClr val="9E9E9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353312" y="4672584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flat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206240" y="4672584"/>
            <a:ext cx="2651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6E7B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Intake is not the constraint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040880" y="4672584"/>
            <a:ext cx="4206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Redirect the next cycle to the web→app handoff. A cheap, decisive negative.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40080" y="58064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arm is the difference between shipping a screen and learning a principle.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Primary, leading, and the guardrails that decide it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57800" cy="1874520"/>
          </a:xfrm>
          <a:prstGeom prst="roundRect">
            <a:avLst>
              <a:gd name="adj" fmla="val 4878"/>
            </a:avLst>
          </a:prstGeom>
          <a:solidFill>
            <a:srgbClr val="F1F7EC"/>
          </a:solidFill>
          <a:ln w="15875">
            <a:solidFill>
              <a:srgbClr val="C9E3B4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993392"/>
            <a:ext cx="1170432" cy="274320"/>
          </a:xfrm>
          <a:prstGeom prst="roundRect">
            <a:avLst>
              <a:gd name="adj" fmla="val 50000"/>
            </a:avLst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993392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914400" y="2359152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D7 retention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914400" y="2816352"/>
            <a:ext cx="4709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of new installs completing ≥1 lesson on any day in days 5–7.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3108960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i="1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lesson-1 completion — T1 raises that mechanically by removing screens in front of it. Leading indicator, no ship authority.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263640" y="1783080"/>
            <a:ext cx="5257800" cy="1874520"/>
          </a:xfrm>
          <a:prstGeom prst="roundRect">
            <a:avLst>
              <a:gd name="adj" fmla="val 4878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537960" y="1993392"/>
            <a:ext cx="1170432" cy="274320"/>
          </a:xfrm>
          <a:prstGeom prst="roundRect">
            <a:avLst>
              <a:gd name="adj" fmla="val 50000"/>
            </a:avLst>
          </a:prstGeom>
          <a:solidFill>
            <a:srgbClr val="6E7B6E"/>
          </a:solidFill>
          <a:ln w="12700">
            <a:solidFill>
              <a:srgbClr val="6E7B6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37960" y="1993392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537960" y="2395728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D14 retention — confirmatory, must not regress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537960" y="269748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3-day streak attainment rate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37960" y="2999232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Lessons completed in week 1 (capped p99)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37960" y="330098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Week-1 Super trial starts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0080" y="3840480"/>
            <a:ext cx="10881360" cy="2148840"/>
          </a:xfrm>
          <a:prstGeom prst="roundRect">
            <a:avLst>
              <a:gd name="adj" fmla="val 4255"/>
            </a:avLst>
          </a:prstGeom>
          <a:solidFill>
            <a:srgbClr val="FDF3F1"/>
          </a:solidFill>
          <a:ln w="15875">
            <a:solidFill>
              <a:srgbClr val="F0CFC8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14400" y="4041648"/>
            <a:ext cx="1170432" cy="27432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4041648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240280" y="404164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56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non-inferiority, margin −1.0% relative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14400" y="44348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 opt-in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160520" y="443484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RISK — T1 moves a proven +5% DAU lever into a new context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914400" y="47365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creation w/in 7d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160520" y="4736592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the funnel's most valuable conversion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914400" y="5038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Daily-goal set w/in 7d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4160520" y="5038344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Goal-setting is the commitment device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914400" y="53400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Course-switch rate w/in 7d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160520" y="5340096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Detects mis-levelled users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914400" y="56418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 crash / error rate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160520" y="5641848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release guardrail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9A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Policy: a positive Super-trial result does not override a negative D7 result — engagement over revenue.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&amp; DURATION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Fully powered in a one-week enrollment window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26187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D7 = 22% (assumed). α = 0.05 two-sided, Bonferroni-corrected to 0.025 for two treatment-vs-control comparisons. Power = 80%.</a:t>
            </a:r>
            <a:endParaRPr lang="en-US" sz="14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66928" y="1874520"/>
          <a:ext cx="5577840" cy="3063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6355080" y="1874520"/>
            <a:ext cx="5166360" cy="1417320"/>
          </a:xfrm>
          <a:prstGeom prst="roundRect">
            <a:avLst>
              <a:gd name="adj" fmla="val 6452"/>
            </a:avLst>
          </a:prstGeom>
          <a:solidFill>
            <a:srgbClr val="F1F7EC"/>
          </a:solidFill>
          <a:ln w="15875">
            <a:solidFill>
              <a:srgbClr val="C9E3B4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629400" y="2011680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traffic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629400" y="2304288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~400k</a:t>
            </a:r>
            <a:pPr indent="0" marL="0"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installs/day globally  →  </a:t>
            </a:r>
            <a:pPr indent="0" marL="0">
              <a:buNone/>
            </a:pPr>
            <a:r>
              <a:rPr lang="en-US" sz="23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~100k</a:t>
            </a:r>
            <a:pPr indent="0" marL="0">
              <a:buNone/>
            </a:pPr>
            <a:r>
              <a:rPr lang="en-US" sz="120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in scope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6629400" y="2761488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UI · US/UK/CA/AU · iOS + Android · ~33.3k per arm per day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355080" y="3456432"/>
            <a:ext cx="5166360" cy="1481328"/>
          </a:xfrm>
          <a:prstGeom prst="roundRect">
            <a:avLst>
              <a:gd name="adj" fmla="val 6173"/>
            </a:avLst>
          </a:prstGeom>
          <a:solidFill>
            <a:srgbClr val="1B3A1B"/>
          </a:solidFill>
          <a:ln w="15875">
            <a:solidFill>
              <a:srgbClr val="1B3A1B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629400" y="3611880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7-day enrollment  =  233,333 per arm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629400" y="3986784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Achieved MDE on D7:  </a:t>
            </a:r>
            <a:pPr indent="0" marL="0">
              <a:buNone/>
            </a:pPr>
            <a:r>
              <a:rPr lang="en-US" sz="1400" b="1" dirty="0">
                <a:solidFill>
                  <a:srgbClr val="58CC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0.375pp / 1.70% rel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629400" y="4297680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A9C4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Guardrails powered to their −1.0% margin: notification opt-in 0.71%, account creation 1.00%, goal-set 0.82%.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40080" y="5138928"/>
            <a:ext cx="3502152" cy="914400"/>
          </a:xfrm>
          <a:prstGeom prst="roundRect">
            <a:avLst>
              <a:gd name="adj" fmla="val 10000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896112" y="525780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8CC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1–7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96112" y="550468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Enrollment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96112" y="575157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weekly cycle — weekday and weekend intent differ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325112" y="5138928"/>
            <a:ext cx="3502152" cy="914400"/>
          </a:xfrm>
          <a:prstGeom prst="roundRect">
            <a:avLst>
              <a:gd name="adj" fmla="val 10000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4581144" y="525780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8CC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14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4581144" y="550468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Primary readout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4581144" y="575157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D7 matured. Read once. No peeking.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8010144" y="5138928"/>
            <a:ext cx="3502152" cy="914400"/>
          </a:xfrm>
          <a:prstGeom prst="roundRect">
            <a:avLst>
              <a:gd name="adj" fmla="val 10000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8266176" y="525780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8CC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21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8266176" y="550468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Confirmatory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8266176" y="575157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D14 secondary before full ramp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9A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volume: Business of Apps, 2026. Baseline D7 is a modelled assumption — see design doc, Appendix A.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 PLAN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things that break pre-account experiments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57800" cy="2011680"/>
          </a:xfrm>
          <a:prstGeom prst="roundRect">
            <a:avLst>
              <a:gd name="adj" fmla="val 4545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011680"/>
            <a:ext cx="457200" cy="457200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508760" y="203911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Identity stitching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256032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 happens on an anonymous install ID. When the user creates an account, the bucket must survive the anonymous→authenticated merge. If it drops, every post-sign-up metric becomes unattributable and the test is unreadable.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914400" y="3355848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Pre-launch QA gate. SRM checked daily.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263640" y="1783080"/>
            <a:ext cx="5257800" cy="2011680"/>
          </a:xfrm>
          <a:prstGeom prst="roundRect">
            <a:avLst>
              <a:gd name="adj" fmla="val 4545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537960" y="2011680"/>
            <a:ext cx="457200" cy="457200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37960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132320" y="203911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Sample ratio mismatch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37960" y="256032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χ² on allocation before reading anything else. In a pre-account test, an SRM almost always means the identity stitch is broken — not that the treatment worked.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537960" y="3355848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&lt; 0.001 → halt and debug.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0080" y="3977640"/>
            <a:ext cx="5257800" cy="2011680"/>
          </a:xfrm>
          <a:prstGeom prst="roundRect">
            <a:avLst>
              <a:gd name="adj" fmla="val 4545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14400" y="4206240"/>
            <a:ext cx="457200" cy="457200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4206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508760" y="423367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Peeking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475488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indicators are monitored at 48h for breakage only. The primary is read once, at day 14.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914400" y="5550408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continuous monitoring is mandated, use an always-valid mSPRT boundary — not repeated fixed-horizon tests.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263640" y="3977640"/>
            <a:ext cx="5257800" cy="2011680"/>
          </a:xfrm>
          <a:prstGeom prst="roundRect">
            <a:avLst>
              <a:gd name="adj" fmla="val 4545"/>
            </a:avLst>
          </a:prstGeom>
          <a:solidFill>
            <a:srgbClr val="F4F7F2"/>
          </a:solidFill>
          <a:ln w="15875">
            <a:solidFill>
              <a:srgbClr val="DCE4DA"/>
            </a:solidFill>
            <a:prstDash val="solid"/>
          </a:ln>
          <a:effectLst>
            <a:outerShdw sx="100000" sy="100000" kx="0" ky="0" algn="bl" rotWithShape="0" blurRad="101600" dist="12700" dir="5400000">
              <a:srgbClr val="000000">
                <a:alpha val="7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537960" y="4206240"/>
            <a:ext cx="457200" cy="457200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37960" y="4206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7132320" y="423367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Seasonality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537960" y="475488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E5A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is the peak install month and draws a measurably different intent mix — resolution-driven, higher initial motivation, steeper drop-off.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537960" y="5550408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run in late December or the first three weeks of January.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40080" y="6144768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Pre-registered segments only: platform · acquisition source · self-reported level · market. Anything found outside that list is a hypothesis for the next test, not a result from this one.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ONB-2026-14 Lesson-First Onboarding</dc:title>
  <dc:subject>PptxGenJS Presentation</dc:subject>
  <dc:creator>Aditya</dc:creator>
  <cp:lastModifiedBy>Aditya</cp:lastModifiedBy>
  <cp:revision>1</cp:revision>
  <dcterms:created xsi:type="dcterms:W3CDTF">2026-08-02T14:56:26Z</dcterms:created>
  <dcterms:modified xsi:type="dcterms:W3CDTF">2026-08-02T14:56:26Z</dcterms:modified>
</cp:coreProperties>
</file>